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Arial Black" panose="020B060402020202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m0WdOtBkVCsPI4z+sKwCvoaL+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Within reliability mask</a:t>
            </a:r>
            <a:endParaRPr/>
          </a:p>
        </p:txBody>
      </p:sp>
      <p:sp>
        <p:nvSpPr>
          <p:cNvPr id="269" name="Google Shape;2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Within reliability mask</a:t>
            </a:r>
            <a:endParaRPr/>
          </a:p>
        </p:txBody>
      </p:sp>
      <p:sp>
        <p:nvSpPr>
          <p:cNvPr id="279" name="Google Shape;27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146312" y="2534600"/>
            <a:ext cx="10367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RSA: Tonghe’s project</a:t>
            </a:r>
            <a:br>
              <a:rPr lang="en-US" b="1"/>
            </a:br>
            <a:br>
              <a:rPr lang="en-US" b="1"/>
            </a:br>
            <a:r>
              <a:rPr lang="en-US" sz="4000" b="1"/>
              <a:t>Day 5</a:t>
            </a:r>
            <a:endParaRPr/>
          </a:p>
        </p:txBody>
      </p:sp>
      <p:cxnSp>
        <p:nvCxnSpPr>
          <p:cNvPr id="89" name="Google Shape;89;p1"/>
          <p:cNvCxnSpPr/>
          <p:nvPr/>
        </p:nvCxnSpPr>
        <p:spPr>
          <a:xfrm>
            <a:off x="1895475" y="3961984"/>
            <a:ext cx="8401050" cy="0"/>
          </a:xfrm>
          <a:prstGeom prst="straightConnector1">
            <a:avLst/>
          </a:prstGeom>
          <a:noFill/>
          <a:ln w="28575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323" y="243003"/>
            <a:ext cx="1514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2612" y="167360"/>
            <a:ext cx="1509065" cy="10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087" y="1233995"/>
            <a:ext cx="7974392" cy="577706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RDM and MDS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686642" y="2368921"/>
            <a:ext cx="8691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838200" y="4985428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240" y="1522300"/>
            <a:ext cx="9145276" cy="485842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Whole-brain searchlight Results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467607" y="2571422"/>
            <a:ext cx="12378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GLM-No.1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467607" y="4935394"/>
            <a:ext cx="12378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GLM-No.2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67607" y="4262191"/>
            <a:ext cx="10963922" cy="25922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Whole-brain searchlight Results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40895"/>
            <a:ext cx="10607580" cy="47225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/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RSA: behavioral model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6120"/>
            <a:ext cx="12192000" cy="30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4"/>
          <p:cNvPicPr preferRelativeResize="0"/>
          <p:nvPr/>
        </p:nvPicPr>
        <p:blipFill rotWithShape="1">
          <a:blip r:embed="rId3">
            <a:alphaModFix/>
          </a:blip>
          <a:srcRect l="25508" t="-1" r="24576" b="40954"/>
          <a:stretch/>
        </p:blipFill>
        <p:spPr>
          <a:xfrm>
            <a:off x="6663837" y="1208887"/>
            <a:ext cx="4140151" cy="308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 txBox="1"/>
          <p:nvPr/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RSA: behavioral model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8" name="Google Shape;238;p14" descr="A picture containing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16437"/>
          <a:stretch/>
        </p:blipFill>
        <p:spPr>
          <a:xfrm>
            <a:off x="1732307" y="1673944"/>
            <a:ext cx="4046301" cy="262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 txBox="1"/>
          <p:nvPr/>
        </p:nvSpPr>
        <p:spPr>
          <a:xfrm>
            <a:off x="1624905" y="1208887"/>
            <a:ext cx="42611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Behavioral RDM across participants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4"/>
          <p:cNvPicPr preferRelativeResize="0"/>
          <p:nvPr/>
        </p:nvPicPr>
        <p:blipFill rotWithShape="1">
          <a:blip r:embed="rId3">
            <a:alphaModFix/>
          </a:blip>
          <a:srcRect t="60286" r="67175"/>
          <a:stretch/>
        </p:blipFill>
        <p:spPr>
          <a:xfrm>
            <a:off x="1092812" y="4778997"/>
            <a:ext cx="2722595" cy="207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 l="32823" t="59046" r="34351"/>
          <a:stretch/>
        </p:blipFill>
        <p:spPr>
          <a:xfrm>
            <a:off x="4612264" y="4714051"/>
            <a:ext cx="2722595" cy="21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3">
            <a:alphaModFix/>
          </a:blip>
          <a:srcRect l="67175" t="59046"/>
          <a:stretch/>
        </p:blipFill>
        <p:spPr>
          <a:xfrm>
            <a:off x="8519185" y="4714051"/>
            <a:ext cx="2722596" cy="214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/>
          <p:nvPr/>
        </p:nvSpPr>
        <p:spPr>
          <a:xfrm>
            <a:off x="912662" y="4376692"/>
            <a:ext cx="30828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subordinate RDM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 txBox="1"/>
          <p:nvPr/>
        </p:nvSpPr>
        <p:spPr>
          <a:xfrm>
            <a:off x="4765538" y="4376692"/>
            <a:ext cx="24160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basic RDM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8236443" y="4376692"/>
            <a:ext cx="32880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superordinate RDM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/>
        </p:nvSpPr>
        <p:spPr>
          <a:xfrm>
            <a:off x="4467863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Conclusion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62355" y="493923"/>
            <a:ext cx="3880769" cy="587015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/>
        </p:nvSpPr>
        <p:spPr>
          <a:xfrm>
            <a:off x="4493652" y="2546004"/>
            <a:ext cx="7310452" cy="28053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Occipitotemporal cortex has flexible access to action representations across all three taxonomic levels, with a preference for the basic level model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 line with the view that (a) this region plays a key role in the representation of action categories at multiple levels of abstraction, and (b) that the basic level plays a key role in categorization.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ctrTitle"/>
          </p:nvPr>
        </p:nvSpPr>
        <p:spPr>
          <a:xfrm>
            <a:off x="1146312" y="2534600"/>
            <a:ext cx="10367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RSA: Zuza’s project</a:t>
            </a:r>
            <a:br>
              <a:rPr lang="en-US" b="1"/>
            </a:br>
            <a:br>
              <a:rPr lang="en-US" b="1"/>
            </a:br>
            <a:endParaRPr sz="4000" b="1"/>
          </a:p>
        </p:txBody>
      </p:sp>
      <p:cxnSp>
        <p:nvCxnSpPr>
          <p:cNvPr id="262" name="Google Shape;262;p16"/>
          <p:cNvCxnSpPr/>
          <p:nvPr/>
        </p:nvCxnSpPr>
        <p:spPr>
          <a:xfrm>
            <a:off x="1895475" y="3961984"/>
            <a:ext cx="8401050" cy="0"/>
          </a:xfrm>
          <a:prstGeom prst="straightConnector1">
            <a:avLst/>
          </a:prstGeom>
          <a:noFill/>
          <a:ln w="28575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323" y="243003"/>
            <a:ext cx="1514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2612" y="167360"/>
            <a:ext cx="1509065" cy="10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3">
            <a:alphaModFix/>
          </a:blip>
          <a:srcRect b="68116"/>
          <a:stretch/>
        </p:blipFill>
        <p:spPr>
          <a:xfrm>
            <a:off x="2286574" y="665921"/>
            <a:ext cx="7618852" cy="300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7"/>
          <p:cNvPicPr preferRelativeResize="0"/>
          <p:nvPr/>
        </p:nvPicPr>
        <p:blipFill rotWithShape="1">
          <a:blip r:embed="rId4">
            <a:alphaModFix/>
          </a:blip>
          <a:srcRect t="87101"/>
          <a:stretch/>
        </p:blipFill>
        <p:spPr>
          <a:xfrm>
            <a:off x="2277314" y="3992877"/>
            <a:ext cx="7624717" cy="121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7"/>
          <p:cNvSpPr txBox="1"/>
          <p:nvPr/>
        </p:nvSpPr>
        <p:spPr>
          <a:xfrm>
            <a:off x="6089672" y="3510373"/>
            <a:ext cx="41549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 txBox="1">
            <a:spLocks noGrp="1"/>
          </p:cNvSpPr>
          <p:nvPr>
            <p:ph type="title"/>
          </p:nvPr>
        </p:nvSpPr>
        <p:spPr>
          <a:xfrm>
            <a:off x="1981200" y="201831"/>
            <a:ext cx="8229600" cy="69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ROI structure (of cluster peaks from RSA) – Feature correlations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2495681" y="1050949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clust – standard RSA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6787118" y="1006371"/>
            <a:ext cx="3423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clust – GLM-based RSA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2495680" y="3854245"/>
            <a:ext cx="284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clust – standard RSA</a:t>
            </a: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6906810" y="3854245"/>
            <a:ext cx="30728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clust – GLM-based RSA</a:t>
            </a:r>
            <a:endParaRPr/>
          </a:p>
        </p:txBody>
      </p:sp>
      <p:pic>
        <p:nvPicPr>
          <p:cNvPr id="286" name="Google Shape;286;p18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460" r="9439"/>
          <a:stretch/>
        </p:blipFill>
        <p:spPr>
          <a:xfrm>
            <a:off x="1619691" y="1513464"/>
            <a:ext cx="4482247" cy="199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856" r="8754"/>
          <a:stretch/>
        </p:blipFill>
        <p:spPr>
          <a:xfrm>
            <a:off x="6058864" y="1505431"/>
            <a:ext cx="4609136" cy="19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70" r="9302"/>
          <a:stretch/>
        </p:blipFill>
        <p:spPr>
          <a:xfrm>
            <a:off x="6190948" y="4428000"/>
            <a:ext cx="4477052" cy="19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 descr="A picture containing antenna, measuring sti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0807" r="9439"/>
          <a:stretch/>
        </p:blipFill>
        <p:spPr>
          <a:xfrm>
            <a:off x="1629940" y="4428000"/>
            <a:ext cx="4461746" cy="19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1119500" y="1568044"/>
            <a:ext cx="9953000" cy="417453"/>
          </a:xfrm>
          <a:prstGeom prst="rect">
            <a:avLst/>
          </a:prstGeom>
          <a:solidFill>
            <a:srgbClr val="D8E2F3"/>
          </a:solidFill>
          <a:ln>
            <a:noFill/>
          </a:ln>
          <a:effectLst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1119500" y="1616164"/>
            <a:ext cx="9354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Winner-take-it-all with PCs</a:t>
            </a:r>
            <a:endParaRPr/>
          </a:p>
        </p:txBody>
      </p:sp>
      <p:sp>
        <p:nvSpPr>
          <p:cNvPr id="298" name="Google Shape;298;p19"/>
          <p:cNvSpPr txBox="1"/>
          <p:nvPr/>
        </p:nvSpPr>
        <p:spPr>
          <a:xfrm>
            <a:off x="1363858" y="6444863"/>
            <a:ext cx="5245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thr=0</a:t>
            </a:r>
            <a:endParaRPr/>
          </a:p>
        </p:txBody>
      </p:sp>
      <p:sp>
        <p:nvSpPr>
          <p:cNvPr id="299" name="Google Shape;299;p19"/>
          <p:cNvSpPr txBox="1"/>
          <p:nvPr/>
        </p:nvSpPr>
        <p:spPr>
          <a:xfrm>
            <a:off x="9529970" y="3248821"/>
            <a:ext cx="1450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movements</a:t>
            </a:r>
            <a:endParaRPr/>
          </a:p>
        </p:txBody>
      </p:sp>
      <p:sp>
        <p:nvSpPr>
          <p:cNvPr id="300" name="Google Shape;300;p19"/>
          <p:cNvSpPr txBox="1"/>
          <p:nvPr/>
        </p:nvSpPr>
        <p:spPr>
          <a:xfrm>
            <a:off x="9529970" y="3639036"/>
            <a:ext cx="943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limbs</a:t>
            </a:r>
            <a:endParaRPr/>
          </a:p>
        </p:txBody>
      </p:sp>
      <p:sp>
        <p:nvSpPr>
          <p:cNvPr id="301" name="Google Shape;301;p19"/>
          <p:cNvSpPr txBox="1"/>
          <p:nvPr/>
        </p:nvSpPr>
        <p:spPr>
          <a:xfrm>
            <a:off x="9529970" y="4034999"/>
            <a:ext cx="6702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9529970" y="4442564"/>
            <a:ext cx="6619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Posture</a:t>
            </a:r>
            <a:endParaRPr/>
          </a:p>
        </p:txBody>
      </p:sp>
      <p:sp>
        <p:nvSpPr>
          <p:cNvPr id="303" name="Google Shape;303;p19"/>
          <p:cNvSpPr txBox="1"/>
          <p:nvPr/>
        </p:nvSpPr>
        <p:spPr>
          <a:xfrm>
            <a:off x="9529971" y="4776171"/>
            <a:ext cx="14162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with others</a:t>
            </a:r>
            <a:endParaRPr/>
          </a:p>
        </p:txBody>
      </p:sp>
      <p:sp>
        <p:nvSpPr>
          <p:cNvPr id="304" name="Google Shape;304;p19"/>
          <p:cNvSpPr txBox="1"/>
          <p:nvPr/>
        </p:nvSpPr>
        <p:spPr>
          <a:xfrm>
            <a:off x="9529970" y="5109778"/>
            <a:ext cx="14345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Object-directedness</a:t>
            </a:r>
            <a:endParaRPr/>
          </a:p>
        </p:txBody>
      </p:sp>
      <p:pic>
        <p:nvPicPr>
          <p:cNvPr id="305" name="Google Shape;305;p19" descr="A picture containing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9416" t="35795" r="39267" b="58520"/>
          <a:stretch/>
        </p:blipFill>
        <p:spPr>
          <a:xfrm rot="5400000">
            <a:off x="8162733" y="4076131"/>
            <a:ext cx="2299707" cy="49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 descr="A picture containing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6410" y="2154492"/>
            <a:ext cx="5803700" cy="43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 txBox="1">
            <a:spLocks noGrp="1"/>
          </p:cNvSpPr>
          <p:nvPr>
            <p:ph type="title"/>
          </p:nvPr>
        </p:nvSpPr>
        <p:spPr>
          <a:xfrm>
            <a:off x="1158240" y="274638"/>
            <a:ext cx="98755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Principal Component Analysis</a:t>
            </a: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 descr="A person swimming in wa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555" r="20893"/>
          <a:stretch/>
        </p:blipFill>
        <p:spPr>
          <a:xfrm>
            <a:off x="4158016" y="313111"/>
            <a:ext cx="4231386" cy="3689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"/>
          <p:cNvGrpSpPr/>
          <p:nvPr/>
        </p:nvGrpSpPr>
        <p:grpSpPr>
          <a:xfrm>
            <a:off x="2165645" y="4392704"/>
            <a:ext cx="8216126" cy="2322048"/>
            <a:chOff x="1562210" y="143246"/>
            <a:chExt cx="8216126" cy="2322048"/>
          </a:xfrm>
        </p:grpSpPr>
        <p:sp>
          <p:nvSpPr>
            <p:cNvPr id="103" name="Google Shape;103;p2"/>
            <p:cNvSpPr/>
            <p:nvPr/>
          </p:nvSpPr>
          <p:spPr>
            <a:xfrm>
              <a:off x="2131987" y="143246"/>
              <a:ext cx="7076573" cy="55708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2148304" y="159563"/>
              <a:ext cx="7043939" cy="524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Hierarchical Action organization</a:t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805804" y="700334"/>
              <a:ext cx="2864469" cy="3353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BA612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1895767" y="1035691"/>
              <a:ext cx="1820072" cy="59318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913141" y="1053065"/>
              <a:ext cx="1785324" cy="558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Subordinate</a:t>
              </a: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60084" y="1628871"/>
              <a:ext cx="91440" cy="3353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9" name="Google Shape;109;p2"/>
            <p:cNvSpPr/>
            <p:nvPr/>
          </p:nvSpPr>
          <p:spPr>
            <a:xfrm>
              <a:off x="1562210" y="1964229"/>
              <a:ext cx="2487186" cy="501065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576886" y="1978905"/>
              <a:ext cx="2457834" cy="471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swim front crawl</a:t>
              </a: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624554" y="700334"/>
              <a:ext cx="91440" cy="3353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BA612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12" name="Google Shape;112;p2"/>
            <p:cNvSpPr/>
            <p:nvPr/>
          </p:nvSpPr>
          <p:spPr>
            <a:xfrm>
              <a:off x="4760237" y="1035691"/>
              <a:ext cx="1820072" cy="59318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4777611" y="1053065"/>
              <a:ext cx="1785324" cy="558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Basic </a:t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624554" y="1628871"/>
              <a:ext cx="91440" cy="3353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4426674" y="1964229"/>
              <a:ext cx="2487199" cy="4985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4441276" y="1978831"/>
              <a:ext cx="2457995" cy="469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swim</a:t>
              </a: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70274" y="700334"/>
              <a:ext cx="2864469" cy="3353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BA612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18" name="Google Shape;118;p2"/>
            <p:cNvSpPr/>
            <p:nvPr/>
          </p:nvSpPr>
          <p:spPr>
            <a:xfrm>
              <a:off x="7624707" y="1035691"/>
              <a:ext cx="1820072" cy="59282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7642070" y="1053054"/>
              <a:ext cx="1785346" cy="55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Superordinate</a:t>
              </a: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489023" y="1628519"/>
              <a:ext cx="91440" cy="3353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1" name="Google Shape;121;p2"/>
            <p:cNvSpPr/>
            <p:nvPr/>
          </p:nvSpPr>
          <p:spPr>
            <a:xfrm>
              <a:off x="7291150" y="1963877"/>
              <a:ext cx="2487186" cy="49853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7305752" y="1978479"/>
              <a:ext cx="2457982" cy="469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Locomotion</a:t>
              </a: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851452" y="4327864"/>
            <a:ext cx="11340548" cy="25301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ctrTitle"/>
          </p:nvPr>
        </p:nvSpPr>
        <p:spPr>
          <a:xfrm>
            <a:off x="1057560" y="2156913"/>
            <a:ext cx="1036767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Q &amp; A</a:t>
            </a:r>
            <a:br>
              <a:rPr lang="en-US" sz="6000" b="1"/>
            </a:br>
            <a:endParaRPr sz="4000" b="1"/>
          </a:p>
        </p:txBody>
      </p:sp>
      <p:cxnSp>
        <p:nvCxnSpPr>
          <p:cNvPr id="321" name="Google Shape;321;p21"/>
          <p:cNvCxnSpPr/>
          <p:nvPr/>
        </p:nvCxnSpPr>
        <p:spPr>
          <a:xfrm>
            <a:off x="1895475" y="3961984"/>
            <a:ext cx="8401050" cy="0"/>
          </a:xfrm>
          <a:prstGeom prst="straightConnector1">
            <a:avLst/>
          </a:prstGeom>
          <a:noFill/>
          <a:ln w="28575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323" y="243003"/>
            <a:ext cx="1514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2612" y="167360"/>
            <a:ext cx="1509065" cy="10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093" y="1848678"/>
            <a:ext cx="7910004" cy="43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Hierarchies 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3631223" y="1574351"/>
            <a:ext cx="48782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--Action hierarchical organization--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467863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Questions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9" name="Google Shape;139;p4" descr="Digital art of brain"/>
          <p:cNvPicPr preferRelativeResize="0"/>
          <p:nvPr/>
        </p:nvPicPr>
        <p:blipFill rotWithShape="1">
          <a:blip r:embed="rId3">
            <a:alphaModFix/>
          </a:blip>
          <a:srcRect l="37726" r="2903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 extrusionOk="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>
            <a:spLocks noGrp="1"/>
          </p:cNvSpPr>
          <p:nvPr>
            <p:ph type="body" idx="4"/>
          </p:nvPr>
        </p:nvSpPr>
        <p:spPr>
          <a:xfrm>
            <a:off x="4887096" y="2319528"/>
            <a:ext cx="6258697" cy="131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the hierarchical organization of observed actions represented in the human brain? –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fMRI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fMRI Experiment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t="3614"/>
          <a:stretch/>
        </p:blipFill>
        <p:spPr>
          <a:xfrm>
            <a:off x="3016274" y="1237893"/>
            <a:ext cx="6159452" cy="554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fMRI Experiment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r="4505"/>
          <a:stretch/>
        </p:blipFill>
        <p:spPr>
          <a:xfrm>
            <a:off x="1665941" y="2125004"/>
            <a:ext cx="9286248" cy="396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5313574" y="1306894"/>
            <a:ext cx="13244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--Design--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RDM models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 l="12703" r="12156"/>
          <a:stretch/>
        </p:blipFill>
        <p:spPr>
          <a:xfrm>
            <a:off x="1457905" y="4342342"/>
            <a:ext cx="2551090" cy="254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l="13232" r="10850"/>
          <a:stretch/>
        </p:blipFill>
        <p:spPr>
          <a:xfrm>
            <a:off x="8339617" y="4359935"/>
            <a:ext cx="2577483" cy="254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5">
            <a:alphaModFix/>
          </a:blip>
          <a:srcRect l="12579" r="11502"/>
          <a:stretch/>
        </p:blipFill>
        <p:spPr>
          <a:xfrm>
            <a:off x="4953246" y="4342343"/>
            <a:ext cx="2577483" cy="25463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1649660" y="4175269"/>
            <a:ext cx="21675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Subordinate level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5535704" y="4171456"/>
            <a:ext cx="14125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level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8430755" y="4171456"/>
            <a:ext cx="23952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Superordinate level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6">
            <a:alphaModFix/>
          </a:blip>
          <a:srcRect t="20328"/>
          <a:stretch/>
        </p:blipFill>
        <p:spPr>
          <a:xfrm>
            <a:off x="5650731" y="1790406"/>
            <a:ext cx="4120760" cy="178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2565683" y="2482790"/>
            <a:ext cx="24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control model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069750" y="1248827"/>
            <a:ext cx="12827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RSA analysis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6198" y="1760141"/>
            <a:ext cx="443980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82329"/>
            <a:ext cx="51054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9500237" y="6492875"/>
            <a:ext cx="25474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(Kriegeskorte et al., 2008)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w="12700" cap="flat" cmpd="sng">
            <a:solidFill>
              <a:srgbClr val="BF00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05" y="1048424"/>
            <a:ext cx="11194742" cy="569860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ROI-based RSA Results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3453414" y="1802167"/>
            <a:ext cx="1393794" cy="469070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Widescreen</PresentationFormat>
  <Paragraphs>61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Arial Black</vt:lpstr>
      <vt:lpstr>Arial</vt:lpstr>
      <vt:lpstr>Office Theme</vt:lpstr>
      <vt:lpstr>RSA: Tonghe’s project  Day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RSA: Zuza’s project  </vt:lpstr>
      <vt:lpstr>PowerPoint Presentation</vt:lpstr>
      <vt:lpstr>ROI structure (of cluster peaks from RSA) – Feature correlations</vt:lpstr>
      <vt:lpstr>Principal Component Analysis</vt:lpstr>
      <vt:lpstr>PowerPoint Presentation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RSA: Tonghe’s project  Day 5</dc:title>
  <dc:creator>Tonghe Zhuang</dc:creator>
  <cp:lastModifiedBy>Tonghe Zhuang</cp:lastModifiedBy>
  <cp:revision>1</cp:revision>
  <dcterms:created xsi:type="dcterms:W3CDTF">2023-01-10T19:24:40Z</dcterms:created>
  <dcterms:modified xsi:type="dcterms:W3CDTF">2023-09-08T14:12:53Z</dcterms:modified>
</cp:coreProperties>
</file>